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7"/>
  </p:notesMasterIdLst>
  <p:sldIdLst>
    <p:sldId id="257" r:id="rId3"/>
    <p:sldId id="256" r:id="rId4"/>
    <p:sldId id="272" r:id="rId5"/>
    <p:sldId id="266" r:id="rId6"/>
    <p:sldId id="258" r:id="rId7"/>
    <p:sldId id="259" r:id="rId8"/>
    <p:sldId id="260" r:id="rId9"/>
    <p:sldId id="261" r:id="rId10"/>
    <p:sldId id="262" r:id="rId11"/>
    <p:sldId id="263" r:id="rId12"/>
    <p:sldId id="270" r:id="rId13"/>
    <p:sldId id="271" r:id="rId14"/>
    <p:sldId id="267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0400"/>
    <a:srgbClr val="00B0F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17513D-1973-4866-9690-28E6AED60CCC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7E752-606C-4319-9291-4FDC60211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28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3553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D7E752-606C-4319-9291-4FDC602118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98846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D7E752-606C-4319-9291-4FDC602118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9409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D7E752-606C-4319-9291-4FDC602118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73234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7E752-606C-4319-9291-4FDC6021189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9671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610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7E752-606C-4319-9291-4FDC6021189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4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7E752-606C-4319-9291-4FDC6021189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52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D7E752-606C-4319-9291-4FDC6021189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45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D7E752-606C-4319-9291-4FDC602118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7526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D7E752-606C-4319-9291-4FDC602118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689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D7E752-606C-4319-9291-4FDC602118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7125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D7E752-606C-4319-9291-4FDC602118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64134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D7E752-606C-4319-9291-4FDC602118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9903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AF9C4-9E8B-4AE3-9829-24409EDB63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E19974-C33F-45A8-884F-45A887C227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93DF4-FB86-47A9-8BA6-08B94D63A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B7878-4B33-4604-B6A8-A9192A892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6F57A-07AA-416A-A679-C136ABA4B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707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F24F6-2510-40B7-A55A-D6E4FE6B3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86A4AF-F34D-4633-A5D4-99AADDF77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7D118-1662-4CA1-819C-57EF1375F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E32DE-3411-4CF3-9CD5-683E30D7E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770EF-8923-4BD7-BC59-A0FB427A5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321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1E42D6-8A00-4F31-94F0-9D17FAD564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F176CE-12FB-4065-A97B-942E2BE7F8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7209D-EB2E-47B3-B366-15274FC40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2E540-C886-4C31-A31C-F7A0E3AEB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2BB72-CFEA-4124-8BB7-17AC4CE0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97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6933"/>
            </a:lvl1pPr>
            <a:lvl2pPr lvl="1" algn="ctr">
              <a:spcBef>
                <a:spcPts val="0"/>
              </a:spcBef>
              <a:buSzPct val="100000"/>
              <a:defRPr sz="6933"/>
            </a:lvl2pPr>
            <a:lvl3pPr lvl="2" algn="ctr">
              <a:spcBef>
                <a:spcPts val="0"/>
              </a:spcBef>
              <a:buSzPct val="100000"/>
              <a:defRPr sz="6933"/>
            </a:lvl3pPr>
            <a:lvl4pPr lvl="3" algn="ctr">
              <a:spcBef>
                <a:spcPts val="0"/>
              </a:spcBef>
              <a:buSzPct val="100000"/>
              <a:defRPr sz="6933"/>
            </a:lvl4pPr>
            <a:lvl5pPr lvl="4" algn="ctr">
              <a:spcBef>
                <a:spcPts val="0"/>
              </a:spcBef>
              <a:buSzPct val="100000"/>
              <a:defRPr sz="6933"/>
            </a:lvl5pPr>
            <a:lvl6pPr lvl="5" algn="ctr">
              <a:spcBef>
                <a:spcPts val="0"/>
              </a:spcBef>
              <a:buSzPct val="100000"/>
              <a:defRPr sz="6933"/>
            </a:lvl6pPr>
            <a:lvl7pPr lvl="6" algn="ctr">
              <a:spcBef>
                <a:spcPts val="0"/>
              </a:spcBef>
              <a:buSzPct val="100000"/>
              <a:defRPr sz="6933"/>
            </a:lvl7pPr>
            <a:lvl8pPr lvl="7" algn="ctr">
              <a:spcBef>
                <a:spcPts val="0"/>
              </a:spcBef>
              <a:buSzPct val="100000"/>
              <a:defRPr sz="6933"/>
            </a:lvl8pPr>
            <a:lvl9pPr lvl="8" algn="ctr">
              <a:spcBef>
                <a:spcPts val="0"/>
              </a:spcBef>
              <a:buSzPct val="100000"/>
              <a:defRPr sz="6933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3733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5693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62206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67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253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5443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200"/>
            </a:lvl1pPr>
            <a:lvl2pPr lvl="1">
              <a:spcBef>
                <a:spcPts val="0"/>
              </a:spcBef>
              <a:buSzPct val="100000"/>
              <a:defRPr sz="3200"/>
            </a:lvl2pPr>
            <a:lvl3pPr lvl="2">
              <a:spcBef>
                <a:spcPts val="0"/>
              </a:spcBef>
              <a:buSzPct val="100000"/>
              <a:defRPr sz="3200"/>
            </a:lvl3pPr>
            <a:lvl4pPr lvl="3">
              <a:spcBef>
                <a:spcPts val="0"/>
              </a:spcBef>
              <a:buSzPct val="100000"/>
              <a:defRPr sz="3200"/>
            </a:lvl4pPr>
            <a:lvl5pPr lvl="4">
              <a:spcBef>
                <a:spcPts val="0"/>
              </a:spcBef>
              <a:buSzPct val="100000"/>
              <a:defRPr sz="3200"/>
            </a:lvl5pPr>
            <a:lvl6pPr lvl="5">
              <a:spcBef>
                <a:spcPts val="0"/>
              </a:spcBef>
              <a:buSzPct val="100000"/>
              <a:defRPr sz="3200"/>
            </a:lvl6pPr>
            <a:lvl7pPr lvl="6">
              <a:spcBef>
                <a:spcPts val="0"/>
              </a:spcBef>
              <a:buSzPct val="100000"/>
              <a:defRPr sz="3200"/>
            </a:lvl7pPr>
            <a:lvl8pPr lvl="7">
              <a:spcBef>
                <a:spcPts val="0"/>
              </a:spcBef>
              <a:buSzPct val="100000"/>
              <a:defRPr sz="3200"/>
            </a:lvl8pPr>
            <a:lvl9pPr lvl="8">
              <a:spcBef>
                <a:spcPts val="0"/>
              </a:spcBef>
              <a:buSzPct val="100000"/>
              <a:defRPr sz="3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600"/>
            </a:lvl1pPr>
            <a:lvl2pPr lvl="1">
              <a:spcBef>
                <a:spcPts val="0"/>
              </a:spcBef>
              <a:buSzPct val="100000"/>
              <a:defRPr sz="1600"/>
            </a:lvl2pPr>
            <a:lvl3pPr lvl="2">
              <a:spcBef>
                <a:spcPts val="0"/>
              </a:spcBef>
              <a:buSzPct val="100000"/>
              <a:defRPr sz="1600"/>
            </a:lvl3pPr>
            <a:lvl4pPr lvl="3">
              <a:spcBef>
                <a:spcPts val="0"/>
              </a:spcBef>
              <a:buSzPct val="100000"/>
              <a:defRPr sz="1600"/>
            </a:lvl4pPr>
            <a:lvl5pPr lvl="4">
              <a:spcBef>
                <a:spcPts val="0"/>
              </a:spcBef>
              <a:buSzPct val="100000"/>
              <a:defRPr sz="1600"/>
            </a:lvl5pPr>
            <a:lvl6pPr lvl="5">
              <a:spcBef>
                <a:spcPts val="0"/>
              </a:spcBef>
              <a:buSzPct val="100000"/>
              <a:defRPr sz="1600"/>
            </a:lvl6pPr>
            <a:lvl7pPr lvl="6">
              <a:spcBef>
                <a:spcPts val="0"/>
              </a:spcBef>
              <a:buSzPct val="100000"/>
              <a:defRPr sz="1600"/>
            </a:lvl7pPr>
            <a:lvl8pPr lvl="7">
              <a:spcBef>
                <a:spcPts val="0"/>
              </a:spcBef>
              <a:buSzPct val="100000"/>
              <a:defRPr sz="1600"/>
            </a:lvl8pPr>
            <a:lvl9pPr lvl="8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2094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400"/>
            </a:lvl1pPr>
            <a:lvl2pPr lvl="1">
              <a:spcBef>
                <a:spcPts val="0"/>
              </a:spcBef>
              <a:buSzPct val="100000"/>
              <a:defRPr sz="6400"/>
            </a:lvl2pPr>
            <a:lvl3pPr lvl="2">
              <a:spcBef>
                <a:spcPts val="0"/>
              </a:spcBef>
              <a:buSzPct val="100000"/>
              <a:defRPr sz="6400"/>
            </a:lvl3pPr>
            <a:lvl4pPr lvl="3">
              <a:spcBef>
                <a:spcPts val="0"/>
              </a:spcBef>
              <a:buSzPct val="100000"/>
              <a:defRPr sz="6400"/>
            </a:lvl4pPr>
            <a:lvl5pPr lvl="4">
              <a:spcBef>
                <a:spcPts val="0"/>
              </a:spcBef>
              <a:buSzPct val="100000"/>
              <a:defRPr sz="6400"/>
            </a:lvl5pPr>
            <a:lvl6pPr lvl="5">
              <a:spcBef>
                <a:spcPts val="0"/>
              </a:spcBef>
              <a:buSzPct val="100000"/>
              <a:defRPr sz="6400"/>
            </a:lvl6pPr>
            <a:lvl7pPr lvl="6">
              <a:spcBef>
                <a:spcPts val="0"/>
              </a:spcBef>
              <a:buSzPct val="100000"/>
              <a:defRPr sz="6400"/>
            </a:lvl7pPr>
            <a:lvl8pPr lvl="7">
              <a:spcBef>
                <a:spcPts val="0"/>
              </a:spcBef>
              <a:buSzPct val="100000"/>
              <a:defRPr sz="6400"/>
            </a:lvl8pPr>
            <a:lvl9pPr lvl="8">
              <a:spcBef>
                <a:spcPts val="0"/>
              </a:spcBef>
              <a:buSzPct val="100000"/>
              <a:defRPr sz="6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78308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600"/>
            </a:lvl1pPr>
            <a:lvl2pPr lvl="1" algn="ctr">
              <a:spcBef>
                <a:spcPts val="0"/>
              </a:spcBef>
              <a:buSzPct val="100000"/>
              <a:defRPr sz="5600"/>
            </a:lvl2pPr>
            <a:lvl3pPr lvl="2" algn="ctr">
              <a:spcBef>
                <a:spcPts val="0"/>
              </a:spcBef>
              <a:buSzPct val="100000"/>
              <a:defRPr sz="5600"/>
            </a:lvl3pPr>
            <a:lvl4pPr lvl="3" algn="ctr">
              <a:spcBef>
                <a:spcPts val="0"/>
              </a:spcBef>
              <a:buSzPct val="100000"/>
              <a:defRPr sz="5600"/>
            </a:lvl4pPr>
            <a:lvl5pPr lvl="4" algn="ctr">
              <a:spcBef>
                <a:spcPts val="0"/>
              </a:spcBef>
              <a:buSzPct val="100000"/>
              <a:defRPr sz="5600"/>
            </a:lvl5pPr>
            <a:lvl6pPr lvl="5" algn="ctr">
              <a:spcBef>
                <a:spcPts val="0"/>
              </a:spcBef>
              <a:buSzPct val="100000"/>
              <a:defRPr sz="5600"/>
            </a:lvl6pPr>
            <a:lvl7pPr lvl="6" algn="ctr">
              <a:spcBef>
                <a:spcPts val="0"/>
              </a:spcBef>
              <a:buSzPct val="100000"/>
              <a:defRPr sz="5600"/>
            </a:lvl7pPr>
            <a:lvl8pPr lvl="7" algn="ctr">
              <a:spcBef>
                <a:spcPts val="0"/>
              </a:spcBef>
              <a:buSzPct val="100000"/>
              <a:defRPr sz="5600"/>
            </a:lvl8pPr>
            <a:lvl9pPr lvl="8" algn="ctr">
              <a:spcBef>
                <a:spcPts val="0"/>
              </a:spcBef>
              <a:buSzPct val="100000"/>
              <a:defRPr sz="56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00862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44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504C8-718C-481F-971C-FD24FC51D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8F40A-FEE2-460C-9DD0-2C8143FF0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3DF8F-5A27-4BD8-8143-241D6D389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7FA3A-A07E-4103-8244-BE9F908E9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EDB7F-CB0B-4B58-98E1-C4AE4FC2D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4129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6000"/>
            </a:lvl1pPr>
            <a:lvl2pPr lvl="1" algn="ctr">
              <a:spcBef>
                <a:spcPts val="0"/>
              </a:spcBef>
              <a:buSzPct val="100000"/>
              <a:defRPr sz="16000"/>
            </a:lvl2pPr>
            <a:lvl3pPr lvl="2" algn="ctr">
              <a:spcBef>
                <a:spcPts val="0"/>
              </a:spcBef>
              <a:buSzPct val="100000"/>
              <a:defRPr sz="16000"/>
            </a:lvl3pPr>
            <a:lvl4pPr lvl="3" algn="ctr">
              <a:spcBef>
                <a:spcPts val="0"/>
              </a:spcBef>
              <a:buSzPct val="100000"/>
              <a:defRPr sz="16000"/>
            </a:lvl4pPr>
            <a:lvl5pPr lvl="4" algn="ctr">
              <a:spcBef>
                <a:spcPts val="0"/>
              </a:spcBef>
              <a:buSzPct val="100000"/>
              <a:defRPr sz="16000"/>
            </a:lvl5pPr>
            <a:lvl6pPr lvl="5" algn="ctr">
              <a:spcBef>
                <a:spcPts val="0"/>
              </a:spcBef>
              <a:buSzPct val="100000"/>
              <a:defRPr sz="16000"/>
            </a:lvl6pPr>
            <a:lvl7pPr lvl="6" algn="ctr">
              <a:spcBef>
                <a:spcPts val="0"/>
              </a:spcBef>
              <a:buSzPct val="100000"/>
              <a:defRPr sz="16000"/>
            </a:lvl7pPr>
            <a:lvl8pPr lvl="7" algn="ctr">
              <a:spcBef>
                <a:spcPts val="0"/>
              </a:spcBef>
              <a:buSzPct val="100000"/>
              <a:defRPr sz="16000"/>
            </a:lvl8pPr>
            <a:lvl9pPr lvl="8" algn="ctr">
              <a:spcBef>
                <a:spcPts val="0"/>
              </a:spcBef>
              <a:buSzPct val="100000"/>
              <a:defRPr sz="16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83323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349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52DE9-980B-48FD-B42F-736E91BE4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0B431F-6E58-453D-B2B8-09836C5E0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0DCC2-803A-430E-ABC5-59E4A8F79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10D2C-E040-45B3-85B2-047A17ED8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5D988-EA56-4FC3-8F96-07EE945A3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340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74811-F400-4F57-9A94-00B2838FB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AB698-7B33-48E7-A249-3A3E6F1868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9AAE3-9B9C-45BA-9685-AF62D69C0F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7AAEB6-8E7E-49A6-AC11-88B4ACEE2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671A9A-884D-4B92-86FA-052DB24F7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CD879-57DD-4CEF-8425-1452E0784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53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3F4F7-43EF-4215-BBE7-E0AC975D8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139AE-1574-44D5-A19D-D60EF8832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686EC4-79F5-4059-8183-A431C53801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6BEBF7-175B-4F3E-9F54-72DDC70F23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D1BFB5-9C25-4414-9659-B0A9BE14E4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83344A-C645-4F51-98D5-79C24D45F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938261-52B2-41DD-93CB-747C44158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4ADD1C-5775-4D20-9DD3-FAE8950C6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14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A7816-E530-49EE-834A-B9C21843C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65712C-E5FA-4F3F-A214-3B970F957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8EFCA2-29BE-4DDD-A1F0-E3C743DFB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FAB18B-6662-44DE-A169-E856B0F51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287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CD90A8-371F-4336-9733-CFCD28EC3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58EEDB-7E1E-4B53-9854-EE8F56D1E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F756C-8D38-4F1E-B788-3A5F31557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29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8F858-76BC-4FBB-B618-D653973D4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CDE69-7814-40A0-98A9-9E9E4F4945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CC8513-AB02-4FA7-BA83-4E8F901F6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1B9CA-AEA8-436E-9F60-286F08E8C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718A01-4811-4BBF-BC57-A5DD6DB9D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41A0B1-A780-4F09-8A25-F3A8AC08A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68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41E32-4E02-4302-82D6-E8178FE3C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2AEC39-B98C-47F7-B124-A383555818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C5F384-D192-4B9F-A28D-62588CEC0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AF7D8-41C9-4D3E-9BAA-118D58239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7BD1CF-4659-4A83-A8B1-630DB8B32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A05A30-006D-4D83-A431-1D4740405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333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8000">
              <a:srgbClr val="D91F00"/>
            </a:gs>
            <a:gs pos="99000">
              <a:srgbClr val="C21A00"/>
            </a:gs>
            <a:gs pos="1000">
              <a:srgbClr val="59060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1B0DA2-3725-413D-BAFD-8685F42BD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589A7-7D18-4489-9B39-F5B1FB1C4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88CC3-8739-48D7-A3AD-596B0065E9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F53C9-8C3B-4793-AD39-F785273AC37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8576E-3E50-46FD-BF0F-2543879119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F3731-D3CB-4220-B6CD-AEBDACA044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DE209-BE2D-4365-847A-BEE29C9990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479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8000">
              <a:srgbClr val="D91F00"/>
            </a:gs>
            <a:gs pos="99000">
              <a:srgbClr val="C21A00"/>
            </a:gs>
            <a:gs pos="1000">
              <a:srgbClr val="590600"/>
            </a:gs>
          </a:gsLst>
          <a:lin ang="54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-GB" sz="1333" smtClean="0">
                <a:solidFill>
                  <a:schemeClr val="dk2"/>
                </a:solidFill>
              </a:rPr>
              <a:pPr algn="r"/>
              <a:t>‹#›</a:t>
            </a:fld>
            <a:endParaRPr lang="en-GB" sz="1333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4530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rgbClr val="D91F00"/>
            </a:gs>
            <a:gs pos="99000">
              <a:srgbClr val="C21A00"/>
            </a:gs>
            <a:gs pos="1000">
              <a:srgbClr val="590600"/>
            </a:gs>
          </a:gsLst>
          <a:lin ang="5400000" scaled="1"/>
          <a:tileRect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223901" y="2229152"/>
            <a:ext cx="11360800" cy="1199848"/>
          </a:xfrm>
          <a:prstGeom prst="rect">
            <a:avLst/>
          </a:prstGeom>
        </p:spPr>
        <p:txBody>
          <a:bodyPr wrap="square" lIns="121900" tIns="121900" rIns="121900" bIns="121900" anchor="b" anchorCtr="0">
            <a:noAutofit/>
          </a:bodyPr>
          <a:lstStyle/>
          <a:p>
            <a:r>
              <a:rPr lang="en-GB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  OULAD </a:t>
            </a:r>
            <a:r>
              <a:rPr lang="en-GB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OBSERVATION</a:t>
            </a:r>
          </a:p>
        </p:txBody>
      </p:sp>
      <p:pic>
        <p:nvPicPr>
          <p:cNvPr id="5" name="Picture 2" descr="Image result for acrobat reader png">
            <a:extLst>
              <a:ext uri="{FF2B5EF4-FFF2-40B4-BE49-F238E27FC236}">
                <a16:creationId xmlns:a16="http://schemas.microsoft.com/office/drawing/2014/main" id="{F33B501A-B329-4DB2-A753-775666717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6" name="Shape 54">
            <a:extLst>
              <a:ext uri="{FF2B5EF4-FFF2-40B4-BE49-F238E27FC236}">
                <a16:creationId xmlns:a16="http://schemas.microsoft.com/office/drawing/2014/main" id="{AD79EFB3-BB2B-47E7-A2DE-EF09E6E6FC75}"/>
              </a:ext>
            </a:extLst>
          </p:cNvPr>
          <p:cNvSpPr txBox="1">
            <a:spLocks/>
          </p:cNvSpPr>
          <p:nvPr/>
        </p:nvSpPr>
        <p:spPr>
          <a:xfrm>
            <a:off x="8815451" y="6257925"/>
            <a:ext cx="3376549" cy="600075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9pPr>
          </a:lstStyle>
          <a:p>
            <a:pPr algn="l"/>
            <a:r>
              <a:rPr lang="en-GB" sz="24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AMEYA GHATPANDE</a:t>
            </a:r>
          </a:p>
        </p:txBody>
      </p:sp>
    </p:spTree>
    <p:extLst>
      <p:ext uri="{BB962C8B-B14F-4D97-AF65-F5344CB8AC3E}">
        <p14:creationId xmlns:p14="http://schemas.microsoft.com/office/powerpoint/2010/main" val="2852401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0" y="1188721"/>
            <a:ext cx="12192000" cy="4075610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prstClr val="white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225529" y="49988"/>
            <a:ext cx="8520600" cy="8708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r>
              <a:rPr kumimoji="0" lang="en-GB" sz="4400" b="1" i="1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cs typeface="Arial"/>
                <a:sym typeface="Arial"/>
              </a:rPr>
              <a:t>INSIGHTS ABOUT DISABILITY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0235C32-02F3-4291-9F4F-54656A5DA0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9484759"/>
              </p:ext>
            </p:extLst>
          </p:nvPr>
        </p:nvGraphicFramePr>
        <p:xfrm>
          <a:off x="1435204" y="2445956"/>
          <a:ext cx="8651771" cy="1541817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tableStyleId>{125E5076-3810-47DD-B79F-674D7AD40C01}</a:tableStyleId>
              </a:tblPr>
              <a:tblGrid>
                <a:gridCol w="2517671">
                  <a:extLst>
                    <a:ext uri="{9D8B030D-6E8A-4147-A177-3AD203B41FA5}">
                      <a16:colId xmlns:a16="http://schemas.microsoft.com/office/drawing/2014/main" val="2705389355"/>
                    </a:ext>
                  </a:extLst>
                </a:gridCol>
                <a:gridCol w="1609725">
                  <a:extLst>
                    <a:ext uri="{9D8B030D-6E8A-4147-A177-3AD203B41FA5}">
                      <a16:colId xmlns:a16="http://schemas.microsoft.com/office/drawing/2014/main" val="3247651635"/>
                    </a:ext>
                  </a:extLst>
                </a:gridCol>
                <a:gridCol w="1590675">
                  <a:extLst>
                    <a:ext uri="{9D8B030D-6E8A-4147-A177-3AD203B41FA5}">
                      <a16:colId xmlns:a16="http://schemas.microsoft.com/office/drawing/2014/main" val="3055909531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4023130297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2252161390"/>
                    </a:ext>
                  </a:extLst>
                </a:gridCol>
              </a:tblGrid>
              <a:tr h="63523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DISABILITY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FEMALE REGISTRATION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MALE REGISTRATION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FEMALE WITHDRAWAL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MALE WITHDRAWAL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170877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NO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88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91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/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9172334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YES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36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41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628836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254ECE17-535E-44D9-B154-ECA0554A9D91}"/>
              </a:ext>
            </a:extLst>
          </p:cNvPr>
          <p:cNvSpPr/>
          <p:nvPr/>
        </p:nvSpPr>
        <p:spPr>
          <a:xfrm>
            <a:off x="7172326" y="3498385"/>
            <a:ext cx="2914650" cy="489387"/>
          </a:xfrm>
          <a:prstGeom prst="rect">
            <a:avLst/>
          </a:prstGeom>
          <a:noFill/>
          <a:ln w="57150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Single Corner Rounded 10">
            <a:extLst>
              <a:ext uri="{FF2B5EF4-FFF2-40B4-BE49-F238E27FC236}">
                <a16:creationId xmlns:a16="http://schemas.microsoft.com/office/drawing/2014/main" id="{C02C293B-81B6-4425-B86E-8798442B7790}"/>
              </a:ext>
            </a:extLst>
          </p:cNvPr>
          <p:cNvSpPr/>
          <p:nvPr/>
        </p:nvSpPr>
        <p:spPr>
          <a:xfrm>
            <a:off x="0" y="5372100"/>
            <a:ext cx="12192000" cy="457918"/>
          </a:xfrm>
          <a:prstGeom prst="round1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High withdrawal rate among disable students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500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0" y="1410789"/>
            <a:ext cx="12192000" cy="3853542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prstClr val="white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365760" y="187104"/>
            <a:ext cx="8563249" cy="133885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endParaRPr lang="en-GB" sz="4400" b="1" i="1" dirty="0" smtClean="0">
              <a:ln>
                <a:solidFill>
                  <a:prstClr val="black"/>
                </a:solidFill>
              </a:ln>
              <a:solidFill>
                <a:srgbClr val="9604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endParaRPr lang="en-GB" sz="4400" b="1" i="1" dirty="0">
              <a:ln>
                <a:solidFill>
                  <a:prstClr val="black"/>
                </a:solidFill>
              </a:ln>
              <a:solidFill>
                <a:srgbClr val="9604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r>
              <a:rPr lang="en-GB" sz="4400" b="1" i="1" dirty="0" smtClean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CLICK ANALYSIS ON COMPLETED V/S UNREGISTERED COURSES</a:t>
            </a:r>
            <a:endParaRPr kumimoji="0" lang="en-GB" sz="4400" b="1" i="1" u="none" strike="noStrike" kern="1200" cap="none" spc="0" normalizeH="0" baseline="0" noProof="0" dirty="0">
              <a:ln>
                <a:solidFill>
                  <a:prstClr val="black"/>
                </a:solidFill>
              </a:ln>
              <a:solidFill>
                <a:srgbClr val="9604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cs typeface="Arial"/>
              <a:sym typeface="Arial"/>
            </a:endParaRPr>
          </a:p>
        </p:txBody>
      </p:sp>
      <p:sp>
        <p:nvSpPr>
          <p:cNvPr id="11" name="Rectangle: Single Corner Rounded 10">
            <a:extLst>
              <a:ext uri="{FF2B5EF4-FFF2-40B4-BE49-F238E27FC236}">
                <a16:creationId xmlns:a16="http://schemas.microsoft.com/office/drawing/2014/main" id="{C02C293B-81B6-4425-B86E-8798442B7790}"/>
              </a:ext>
            </a:extLst>
          </p:cNvPr>
          <p:cNvSpPr/>
          <p:nvPr/>
        </p:nvSpPr>
        <p:spPr>
          <a:xfrm>
            <a:off x="0" y="5372100"/>
            <a:ext cx="12192000" cy="457918"/>
          </a:xfrm>
          <a:prstGeom prst="round1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MAKE THE STUDENTS CLICK – Students who complete course click 11 times more than unregistered students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6892965"/>
              </p:ext>
            </p:extLst>
          </p:nvPr>
        </p:nvGraphicFramePr>
        <p:xfrm>
          <a:off x="583385" y="1751631"/>
          <a:ext cx="5660661" cy="2767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6887">
                  <a:extLst>
                    <a:ext uri="{9D8B030D-6E8A-4147-A177-3AD203B41FA5}">
                      <a16:colId xmlns:a16="http://schemas.microsoft.com/office/drawing/2014/main" val="142371405"/>
                    </a:ext>
                  </a:extLst>
                </a:gridCol>
                <a:gridCol w="1886887">
                  <a:extLst>
                    <a:ext uri="{9D8B030D-6E8A-4147-A177-3AD203B41FA5}">
                      <a16:colId xmlns:a16="http://schemas.microsoft.com/office/drawing/2014/main" val="1987258621"/>
                    </a:ext>
                  </a:extLst>
                </a:gridCol>
                <a:gridCol w="1886887">
                  <a:extLst>
                    <a:ext uri="{9D8B030D-6E8A-4147-A177-3AD203B41FA5}">
                      <a16:colId xmlns:a16="http://schemas.microsoft.com/office/drawing/2014/main" val="3304355342"/>
                    </a:ext>
                  </a:extLst>
                </a:gridCol>
              </a:tblGrid>
              <a:tr h="54317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Course output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Activity Name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Usage in percent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836953"/>
                  </a:ext>
                </a:extLst>
              </a:tr>
              <a:tr h="54317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Completed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err="1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oucontent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28.66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0769528"/>
                  </a:ext>
                </a:extLst>
              </a:tr>
              <a:tr h="5431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Completed</a:t>
                      </a:r>
                    </a:p>
                    <a:p>
                      <a:pPr marL="0" algn="ctr" defTabSz="914400" rtl="0" eaLnBrk="1" latinLnBrk="0" hangingPunct="1"/>
                      <a:endParaRPr lang="en-US" sz="1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err="1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repeatactivity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0.000014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451882"/>
                  </a:ext>
                </a:extLst>
              </a:tr>
              <a:tr h="54317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Withdrawn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err="1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oucontent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4989667"/>
                  </a:ext>
                </a:extLst>
              </a:tr>
              <a:tr h="54317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Withdrawn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err="1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repeatactivity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0.00072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7713226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433065"/>
              </p:ext>
            </p:extLst>
          </p:nvPr>
        </p:nvGraphicFramePr>
        <p:xfrm>
          <a:off x="6622867" y="1751629"/>
          <a:ext cx="4712600" cy="2715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9430">
                  <a:extLst>
                    <a:ext uri="{9D8B030D-6E8A-4147-A177-3AD203B41FA5}">
                      <a16:colId xmlns:a16="http://schemas.microsoft.com/office/drawing/2014/main" val="4269586484"/>
                    </a:ext>
                  </a:extLst>
                </a:gridCol>
                <a:gridCol w="2753170">
                  <a:extLst>
                    <a:ext uri="{9D8B030D-6E8A-4147-A177-3AD203B41FA5}">
                      <a16:colId xmlns:a16="http://schemas.microsoft.com/office/drawing/2014/main" val="3371666779"/>
                    </a:ext>
                  </a:extLst>
                </a:gridCol>
              </a:tblGrid>
              <a:tr h="1157941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Type</a:t>
                      </a:r>
                      <a:endParaRPr 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Click Ratio of Completed/Unregistered courses</a:t>
                      </a:r>
                      <a:endParaRPr 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092428"/>
                  </a:ext>
                </a:extLst>
              </a:tr>
              <a:tr h="68043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folder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234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7203068"/>
                  </a:ext>
                </a:extLst>
              </a:tr>
              <a:tr h="87749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err="1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repeatactivity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1.2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2152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688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0" y="1410789"/>
            <a:ext cx="12192000" cy="3853542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prstClr val="white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Total number of clicks</a:t>
            </a:r>
          </a:p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prstClr val="white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2000" kern="0" dirty="0" smtClean="0">
                <a:solidFill>
                  <a:prstClr val="white"/>
                </a:solidFill>
                <a:latin typeface="Arial"/>
                <a:cs typeface="Arial"/>
                <a:sym typeface="Arial"/>
              </a:rPr>
              <a:t>Date of registration</a:t>
            </a:r>
          </a:p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prstClr val="white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Date</a:t>
            </a:r>
            <a:r>
              <a:rPr kumimoji="0" lang="en-US" sz="2000" b="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 of last interaction with VLE</a:t>
            </a:r>
          </a:p>
          <a:p>
            <a:pPr lvl="0">
              <a:lnSpc>
                <a:spcPct val="115000"/>
              </a:lnSpc>
              <a:spcAft>
                <a:spcPts val="1600"/>
              </a:spcAft>
              <a:buClr>
                <a:prstClr val="white"/>
              </a:buClr>
              <a:buSzPct val="100000"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352697" y="187104"/>
            <a:ext cx="8563249" cy="133885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endParaRPr lang="en-GB" sz="4400" b="1" i="1" dirty="0" smtClean="0">
              <a:ln>
                <a:solidFill>
                  <a:prstClr val="black"/>
                </a:solidFill>
              </a:ln>
              <a:solidFill>
                <a:srgbClr val="9604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endParaRPr lang="en-GB" sz="4400" b="1" i="1" dirty="0">
              <a:ln>
                <a:solidFill>
                  <a:prstClr val="black"/>
                </a:solidFill>
              </a:ln>
              <a:solidFill>
                <a:srgbClr val="9604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r>
              <a:rPr lang="en-GB" sz="4400" b="1" i="1" dirty="0" smtClean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Important predictors for course withdrawal/completion</a:t>
            </a:r>
            <a:endParaRPr kumimoji="0" lang="en-GB" sz="4400" b="1" i="1" u="none" strike="noStrike" kern="1200" cap="none" spc="0" normalizeH="0" baseline="0" noProof="0" dirty="0">
              <a:ln>
                <a:solidFill>
                  <a:prstClr val="black"/>
                </a:solidFill>
              </a:ln>
              <a:solidFill>
                <a:srgbClr val="9604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cs typeface="Arial"/>
              <a:sym typeface="Arial"/>
            </a:endParaRPr>
          </a:p>
        </p:txBody>
      </p:sp>
      <p:sp>
        <p:nvSpPr>
          <p:cNvPr id="11" name="Rectangle: Single Corner Rounded 10">
            <a:extLst>
              <a:ext uri="{FF2B5EF4-FFF2-40B4-BE49-F238E27FC236}">
                <a16:creationId xmlns:a16="http://schemas.microsoft.com/office/drawing/2014/main" id="{C02C293B-81B6-4425-B86E-8798442B7790}"/>
              </a:ext>
            </a:extLst>
          </p:cNvPr>
          <p:cNvSpPr/>
          <p:nvPr/>
        </p:nvSpPr>
        <p:spPr>
          <a:xfrm>
            <a:off x="0" y="5372100"/>
            <a:ext cx="12192000" cy="457918"/>
          </a:xfrm>
          <a:prstGeom prst="round1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Encourage student to visit the online course regularly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62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225529" y="49988"/>
            <a:ext cx="8520600" cy="8708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rPr lang="en-GB" sz="4400" b="1" i="1" dirty="0" smtClean="0">
                <a:ln>
                  <a:solidFill>
                    <a:schemeClr val="tx1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MISSING DATA AND FUTURE WORK</a:t>
            </a:r>
            <a:endParaRPr lang="en-GB" sz="4400" b="1" i="1" dirty="0">
              <a:ln>
                <a:solidFill>
                  <a:schemeClr val="tx1"/>
                </a:solidFill>
              </a:ln>
              <a:solidFill>
                <a:srgbClr val="9604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4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-130628" y="1508330"/>
            <a:ext cx="12192000" cy="4354601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6844850"/>
              </p:ext>
            </p:extLst>
          </p:nvPr>
        </p:nvGraphicFramePr>
        <p:xfrm>
          <a:off x="642983" y="2195769"/>
          <a:ext cx="5453017" cy="227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53017">
                  <a:extLst>
                    <a:ext uri="{9D8B030D-6E8A-4147-A177-3AD203B41FA5}">
                      <a16:colId xmlns:a16="http://schemas.microsoft.com/office/drawing/2014/main" val="7791806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Missing Data</a:t>
                      </a:r>
                      <a:endParaRPr 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76044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Course pricing and Refund policy </a:t>
                      </a: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009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Course and Professor rating</a:t>
                      </a: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925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Course category</a:t>
                      </a: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961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Actual time spent on VLE</a:t>
                      </a: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1783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Type of Disability among students</a:t>
                      </a: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5626126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447477"/>
              </p:ext>
            </p:extLst>
          </p:nvPr>
        </p:nvGraphicFramePr>
        <p:xfrm>
          <a:off x="6794683" y="2195768"/>
          <a:ext cx="3902891" cy="2275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2891">
                  <a:extLst>
                    <a:ext uri="{9D8B030D-6E8A-4147-A177-3AD203B41FA5}">
                      <a16:colId xmlns:a16="http://schemas.microsoft.com/office/drawing/2014/main" val="133610251"/>
                    </a:ext>
                  </a:extLst>
                </a:gridCol>
              </a:tblGrid>
              <a:tr h="55750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Future Work</a:t>
                      </a:r>
                      <a:endParaRPr 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942134"/>
                  </a:ext>
                </a:extLst>
              </a:tr>
              <a:tr h="5727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Prescriptive Analytics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839128"/>
                  </a:ext>
                </a:extLst>
              </a:tr>
              <a:tr h="5727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Course specific insights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59748"/>
                  </a:ext>
                </a:extLst>
              </a:tr>
              <a:tr h="5727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b="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Assessments insights</a:t>
                      </a:r>
                      <a:endParaRPr lang="en-US" sz="19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1084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7836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8000">
              <a:srgbClr val="D91F00"/>
            </a:gs>
            <a:gs pos="99000">
              <a:srgbClr val="C21A00"/>
            </a:gs>
            <a:gs pos="1000">
              <a:srgbClr val="590600"/>
            </a:gs>
          </a:gsLst>
          <a:lin ang="5400000" scaled="1"/>
          <a:tileRect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223901" y="2229152"/>
            <a:ext cx="11360800" cy="1199848"/>
          </a:xfrm>
          <a:prstGeom prst="rect">
            <a:avLst/>
          </a:prstGeom>
        </p:spPr>
        <p:txBody>
          <a:bodyPr wrap="square" lIns="121900" tIns="121900" rIns="121900" bIns="121900" anchor="b" anchorCtr="0">
            <a:noAutofit/>
          </a:bodyPr>
          <a:lstStyle/>
          <a:p>
            <a:r>
              <a:rPr lang="en-GB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THANK YOU</a:t>
            </a:r>
            <a:endParaRPr lang="en-GB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5" name="Picture 2" descr="Image result for acrobat reader png">
            <a:extLst>
              <a:ext uri="{FF2B5EF4-FFF2-40B4-BE49-F238E27FC236}">
                <a16:creationId xmlns:a16="http://schemas.microsoft.com/office/drawing/2014/main" id="{F33B501A-B329-4DB2-A753-775666717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6" name="Shape 54">
            <a:extLst>
              <a:ext uri="{FF2B5EF4-FFF2-40B4-BE49-F238E27FC236}">
                <a16:creationId xmlns:a16="http://schemas.microsoft.com/office/drawing/2014/main" id="{AD79EFB3-BB2B-47E7-A2DE-EF09E6E6FC75}"/>
              </a:ext>
            </a:extLst>
          </p:cNvPr>
          <p:cNvSpPr txBox="1">
            <a:spLocks/>
          </p:cNvSpPr>
          <p:nvPr/>
        </p:nvSpPr>
        <p:spPr>
          <a:xfrm>
            <a:off x="8815451" y="6257925"/>
            <a:ext cx="3376549" cy="600075"/>
          </a:xfrm>
          <a:prstGeom prst="rect">
            <a:avLst/>
          </a:prstGeom>
          <a:noFill/>
          <a:ln>
            <a:noFill/>
          </a:ln>
        </p:spPr>
        <p:txBody>
          <a:bodyPr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6933">
                <a:solidFill>
                  <a:schemeClr val="dk1"/>
                </a:solidFill>
              </a:defRPr>
            </a:lvl9pPr>
          </a:lstStyle>
          <a:p>
            <a:pPr algn="l"/>
            <a:r>
              <a:rPr lang="en-GB" sz="2400" b="1" kern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AMEYA GHATPANDE</a:t>
            </a:r>
          </a:p>
        </p:txBody>
      </p:sp>
    </p:spTree>
    <p:extLst>
      <p:ext uri="{BB962C8B-B14F-4D97-AF65-F5344CB8AC3E}">
        <p14:creationId xmlns:p14="http://schemas.microsoft.com/office/powerpoint/2010/main" val="3127260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225529" y="49988"/>
            <a:ext cx="8520600" cy="8708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rPr lang="en-GB" sz="4400" b="1" i="1" dirty="0" smtClean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AGENDA</a:t>
            </a:r>
            <a:endParaRPr lang="en-GB" sz="4400" b="1" i="1" dirty="0">
              <a:ln>
                <a:solidFill>
                  <a:schemeClr val="tx1"/>
                </a:solidFill>
              </a:ln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4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0" y="1299324"/>
            <a:ext cx="12192000" cy="4354601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My Introduction 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Data Overview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Insights and Numbers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Important predictors for churn/completion of course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Missing Data and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future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work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928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225529" y="49988"/>
            <a:ext cx="8520600" cy="8708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rPr lang="en-GB" sz="4400" b="1" i="1" dirty="0" smtClean="0">
                <a:ln>
                  <a:solidFill>
                    <a:schemeClr val="tx1"/>
                  </a:solidFill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MY INTRODUCTION</a:t>
            </a:r>
            <a:endParaRPr lang="en-GB" sz="4400" b="1" i="1" dirty="0">
              <a:ln>
                <a:solidFill>
                  <a:schemeClr val="tx1"/>
                </a:solidFill>
              </a:ln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4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0" y="1299324"/>
            <a:ext cx="12192000" cy="4354601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Current Employment  - Microsoft Bing….Don’t know what Bing is? (Google it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Previous Experience – Product Data Analyst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at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MapR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Technologies Inc.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Education – MS (MIS) from Santa Clara University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Thai food fan, dog lover (why can’t we marry them?) and amateur Badminton player.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Know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more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about me - https://www.scu.edu/business/graduates/student-life/inc/isc/ghatpande/</a:t>
            </a:r>
            <a:endParaRPr 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9395" y="1299324"/>
            <a:ext cx="1647190" cy="180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20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225529" y="49988"/>
            <a:ext cx="8520600" cy="8708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r>
              <a:rPr lang="en-GB" sz="4400" b="1" i="1" dirty="0">
                <a:ln>
                  <a:solidFill>
                    <a:schemeClr val="tx1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DATA OVERVIEW</a:t>
            </a:r>
          </a:p>
        </p:txBody>
      </p:sp>
      <p:sp>
        <p:nvSpPr>
          <p:cNvPr id="14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0" y="1299324"/>
            <a:ext cx="12192000" cy="4354601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2000" kern="0" dirty="0">
                <a:solidFill>
                  <a:schemeClr val="bg1"/>
                </a:solidFill>
                <a:latin typeface="Arial"/>
                <a:cs typeface="Arial"/>
                <a:sym typeface="Arial"/>
              </a:rPr>
              <a:t>Number of Courses - 7 (AAA to GGG)</a:t>
            </a:r>
          </a:p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2000" kern="0" dirty="0">
                <a:solidFill>
                  <a:schemeClr val="bg1"/>
                </a:solidFill>
                <a:latin typeface="Arial"/>
                <a:cs typeface="Arial"/>
                <a:sym typeface="Arial"/>
              </a:rPr>
              <a:t>Number of registrations  - 32593</a:t>
            </a:r>
          </a:p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2000" kern="0" dirty="0">
                <a:solidFill>
                  <a:schemeClr val="bg1"/>
                </a:solidFill>
                <a:latin typeface="Arial"/>
                <a:cs typeface="Arial"/>
                <a:sym typeface="Arial"/>
              </a:rPr>
              <a:t>Withdrawal rate - 30.9 %</a:t>
            </a:r>
          </a:p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2000" kern="0" dirty="0">
                <a:solidFill>
                  <a:schemeClr val="bg1"/>
                </a:solidFill>
                <a:latin typeface="Arial"/>
                <a:cs typeface="Arial"/>
                <a:sym typeface="Arial"/>
              </a:rPr>
              <a:t>Overall Passing rate - </a:t>
            </a:r>
            <a:r>
              <a:rPr lang="en-US" sz="2000" kern="0" dirty="0" smtClean="0">
                <a:solidFill>
                  <a:schemeClr val="bg1"/>
                </a:solidFill>
                <a:latin typeface="Arial"/>
                <a:cs typeface="Arial"/>
                <a:sym typeface="Arial"/>
              </a:rPr>
              <a:t>37.9 %</a:t>
            </a:r>
            <a:endParaRPr lang="en-US" sz="2000" kern="0" dirty="0">
              <a:solidFill>
                <a:schemeClr val="bg1"/>
              </a:solidFill>
              <a:latin typeface="Arial"/>
              <a:cs typeface="Arial"/>
              <a:sym typeface="Arial"/>
            </a:endParaRPr>
          </a:p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2000" kern="0" dirty="0">
                <a:solidFill>
                  <a:schemeClr val="bg1"/>
                </a:solidFill>
                <a:latin typeface="Arial"/>
                <a:cs typeface="Arial"/>
                <a:sym typeface="Arial"/>
              </a:rPr>
              <a:t>Overall distinction rate - </a:t>
            </a:r>
            <a:r>
              <a:rPr lang="en-US" sz="2000" kern="0" dirty="0" smtClean="0">
                <a:solidFill>
                  <a:schemeClr val="bg1"/>
                </a:solidFill>
                <a:latin typeface="Arial"/>
                <a:cs typeface="Arial"/>
                <a:sym typeface="Arial"/>
              </a:rPr>
              <a:t>9.2 %</a:t>
            </a:r>
            <a:endParaRPr lang="en-US" sz="2000" kern="0" dirty="0">
              <a:solidFill>
                <a:schemeClr val="bg1"/>
              </a:solidFill>
              <a:latin typeface="Arial"/>
              <a:cs typeface="Arial"/>
              <a:sym typeface="Arial"/>
            </a:endParaRPr>
          </a:p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2000" kern="0" dirty="0">
                <a:solidFill>
                  <a:schemeClr val="bg1"/>
                </a:solidFill>
                <a:latin typeface="Arial"/>
                <a:cs typeface="Arial"/>
                <a:sym typeface="Arial"/>
              </a:rPr>
              <a:t>Overall Fail rate - </a:t>
            </a:r>
            <a:r>
              <a:rPr lang="en-US" sz="2000" kern="0" dirty="0" smtClean="0">
                <a:solidFill>
                  <a:schemeClr val="bg1"/>
                </a:solidFill>
                <a:latin typeface="Arial"/>
                <a:cs typeface="Arial"/>
                <a:sym typeface="Arial"/>
              </a:rPr>
              <a:t>21.6 %</a:t>
            </a:r>
            <a:endParaRPr lang="en-US" sz="2000" kern="0" dirty="0">
              <a:solidFill>
                <a:schemeClr val="bg1"/>
              </a:solidFill>
              <a:latin typeface="Arial"/>
              <a:cs typeface="Arial"/>
              <a:sym typeface="Arial"/>
            </a:endParaRPr>
          </a:p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2000" kern="0" dirty="0">
                <a:solidFill>
                  <a:schemeClr val="bg1"/>
                </a:solidFill>
                <a:latin typeface="Arial"/>
                <a:cs typeface="Arial"/>
                <a:sym typeface="Arial"/>
              </a:rPr>
              <a:t>Gender distribution - 54.8 % Male students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66DC9C5-BB81-48F1-B2A5-505B723C739F}"/>
              </a:ext>
            </a:extLst>
          </p:cNvPr>
          <p:cNvGrpSpPr/>
          <p:nvPr/>
        </p:nvGrpSpPr>
        <p:grpSpPr>
          <a:xfrm>
            <a:off x="5762626" y="1479154"/>
            <a:ext cx="657224" cy="4022371"/>
            <a:chOff x="5762626" y="1479154"/>
            <a:chExt cx="657224" cy="4022371"/>
          </a:xfrm>
        </p:grpSpPr>
        <p:pic>
          <p:nvPicPr>
            <p:cNvPr id="7170" name="Picture 2" descr="Image result for COURSES ICON">
              <a:extLst>
                <a:ext uri="{FF2B5EF4-FFF2-40B4-BE49-F238E27FC236}">
                  <a16:creationId xmlns:a16="http://schemas.microsoft.com/office/drawing/2014/main" id="{FCDF8430-6EF7-4311-ABD4-76A3DD5DF9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38826" y="1479154"/>
              <a:ext cx="570282" cy="5702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72" name="Picture 4" descr="Related image">
              <a:extLst>
                <a:ext uri="{FF2B5EF4-FFF2-40B4-BE49-F238E27FC236}">
                  <a16:creationId xmlns:a16="http://schemas.microsoft.com/office/drawing/2014/main" id="{50700788-8EF1-4A87-8CD5-180746BD95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2626" y="4862030"/>
              <a:ext cx="639495" cy="6394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74" name="Picture 6" descr="Image result for COURSES ICON">
              <a:extLst>
                <a:ext uri="{FF2B5EF4-FFF2-40B4-BE49-F238E27FC236}">
                  <a16:creationId xmlns:a16="http://schemas.microsoft.com/office/drawing/2014/main" id="{6C60124A-4FE9-47B1-80D9-486EE41587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2626" y="3121579"/>
              <a:ext cx="650320" cy="650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76" name="Picture 8" descr="Related image">
              <a:extLst>
                <a:ext uri="{FF2B5EF4-FFF2-40B4-BE49-F238E27FC236}">
                  <a16:creationId xmlns:a16="http://schemas.microsoft.com/office/drawing/2014/main" id="{68D500D1-356D-481B-A766-D18120F1AA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00725" y="2066123"/>
              <a:ext cx="570282" cy="5702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78" name="Picture 10" descr="Related image">
              <a:extLst>
                <a:ext uri="{FF2B5EF4-FFF2-40B4-BE49-F238E27FC236}">
                  <a16:creationId xmlns:a16="http://schemas.microsoft.com/office/drawing/2014/main" id="{07D36514-7955-483C-8E6A-CF71AD859F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6926" y="2631523"/>
              <a:ext cx="542924" cy="5429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80" name="Picture 12" descr="Image result for COURSES ICON">
              <a:extLst>
                <a:ext uri="{FF2B5EF4-FFF2-40B4-BE49-F238E27FC236}">
                  <a16:creationId xmlns:a16="http://schemas.microsoft.com/office/drawing/2014/main" id="{28688C2A-235C-4BE3-9270-C8D6FC4BA1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9508" y="4323132"/>
              <a:ext cx="544142" cy="5441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82" name="Picture 14" descr="Image result for COURSES ICON">
              <a:extLst>
                <a:ext uri="{FF2B5EF4-FFF2-40B4-BE49-F238E27FC236}">
                  <a16:creationId xmlns:a16="http://schemas.microsoft.com/office/drawing/2014/main" id="{4AF97AF8-7D9C-4AFC-A978-8BDB9E3B0D2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28692" y="3763335"/>
              <a:ext cx="521604" cy="5216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4344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225529" y="49988"/>
            <a:ext cx="8520600" cy="8708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r>
              <a:rPr lang="en-GB" sz="4400" b="1" i="1" dirty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COURSE LEVEL INSIGHTS</a:t>
            </a:r>
            <a:endParaRPr kumimoji="0" lang="en-GB" sz="4400" b="1" i="1" u="none" strike="noStrike" kern="1200" cap="none" spc="0" normalizeH="0" baseline="0" noProof="0" dirty="0">
              <a:ln>
                <a:solidFill>
                  <a:prstClr val="black"/>
                </a:solidFill>
              </a:ln>
              <a:solidFill>
                <a:srgbClr val="9604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" panose="020F0502020204030204"/>
              <a:cs typeface="Arial"/>
              <a:sym typeface="Arial"/>
            </a:endParaRPr>
          </a:p>
        </p:txBody>
      </p:sp>
      <p:sp>
        <p:nvSpPr>
          <p:cNvPr id="14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0" y="1188721"/>
            <a:ext cx="12192000" cy="4075610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prstClr val="white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7479538"/>
              </p:ext>
            </p:extLst>
          </p:nvPr>
        </p:nvGraphicFramePr>
        <p:xfrm>
          <a:off x="1925509" y="2197375"/>
          <a:ext cx="8127999" cy="1894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90622255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6824815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5864253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Entity Name</a:t>
                      </a:r>
                      <a:endParaRPr 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Course Name</a:t>
                      </a:r>
                      <a:endParaRPr 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Rate in %</a:t>
                      </a:r>
                      <a:endParaRPr lang="en-US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2723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Highest registration rate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BBB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24.2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7747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Lowest registration rate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AAA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2.2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689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Highest withdrawal rate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CCC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43.9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872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Lowest withdrawal rate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GGG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900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11.4</a:t>
                      </a:r>
                      <a:endParaRPr lang="en-US" sz="190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8543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128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0" y="1188721"/>
            <a:ext cx="12192000" cy="4075610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prstClr val="white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225529" y="49988"/>
            <a:ext cx="8520600" cy="8708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r>
              <a:rPr lang="en-GB" sz="4400" b="1" i="1" dirty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YEAR - GENDER</a:t>
            </a:r>
            <a:r>
              <a:rPr kumimoji="0" lang="en-GB" sz="4400" b="1" i="1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cs typeface="Arial"/>
                <a:sym typeface="Arial"/>
              </a:rPr>
              <a:t> LEVEL INSIGHTS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5290B55-FEC5-4CB5-8208-6D85B0D5EB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143449"/>
              </p:ext>
            </p:extLst>
          </p:nvPr>
        </p:nvGraphicFramePr>
        <p:xfrm>
          <a:off x="225529" y="2341181"/>
          <a:ext cx="11775969" cy="2004188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tableStyleId>{125E5076-3810-47DD-B79F-674D7AD40C01}</a:tableStyleId>
              </a:tblPr>
              <a:tblGrid>
                <a:gridCol w="2517671">
                  <a:extLst>
                    <a:ext uri="{9D8B030D-6E8A-4147-A177-3AD203B41FA5}">
                      <a16:colId xmlns:a16="http://schemas.microsoft.com/office/drawing/2014/main" val="2705389355"/>
                    </a:ext>
                  </a:extLst>
                </a:gridCol>
                <a:gridCol w="1590673">
                  <a:extLst>
                    <a:ext uri="{9D8B030D-6E8A-4147-A177-3AD203B41FA5}">
                      <a16:colId xmlns:a16="http://schemas.microsoft.com/office/drawing/2014/main" val="1497141998"/>
                    </a:ext>
                  </a:extLst>
                </a:gridCol>
                <a:gridCol w="1609725">
                  <a:extLst>
                    <a:ext uri="{9D8B030D-6E8A-4147-A177-3AD203B41FA5}">
                      <a16:colId xmlns:a16="http://schemas.microsoft.com/office/drawing/2014/main" val="3247651635"/>
                    </a:ext>
                  </a:extLst>
                </a:gridCol>
                <a:gridCol w="1590675">
                  <a:extLst>
                    <a:ext uri="{9D8B030D-6E8A-4147-A177-3AD203B41FA5}">
                      <a16:colId xmlns:a16="http://schemas.microsoft.com/office/drawing/2014/main" val="3055909531"/>
                    </a:ext>
                  </a:extLst>
                </a:gridCol>
                <a:gridCol w="1533525">
                  <a:extLst>
                    <a:ext uri="{9D8B030D-6E8A-4147-A177-3AD203B41FA5}">
                      <a16:colId xmlns:a16="http://schemas.microsoft.com/office/drawing/2014/main" val="659825862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4023130297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2252161390"/>
                    </a:ext>
                  </a:extLst>
                </a:gridCol>
              </a:tblGrid>
              <a:tr h="63523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YEAR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REGISTRATION RATE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FEMALE REGISTRATION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MALE REGISTRATION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WITHDRAWAL RATE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FEMALE WITHDRAWAL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MALE WITHDRAWAL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170877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2013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41.5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44.7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38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27.5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28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27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9172334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2014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58.4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55.3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62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33.3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628836"/>
                  </a:ext>
                </a:extLst>
              </a:tr>
              <a:tr h="592109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CHANGE IN 2014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16.9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10.6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24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5.8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649839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5A51884A-D5BC-4595-A4F3-9FC8963D062E}"/>
              </a:ext>
            </a:extLst>
          </p:cNvPr>
          <p:cNvSpPr/>
          <p:nvPr/>
        </p:nvSpPr>
        <p:spPr>
          <a:xfrm>
            <a:off x="2743200" y="3752850"/>
            <a:ext cx="9258298" cy="592519"/>
          </a:xfrm>
          <a:prstGeom prst="rect">
            <a:avLst/>
          </a:prstGeom>
          <a:noFill/>
          <a:ln w="57150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Single Corner Rounded 7">
            <a:extLst>
              <a:ext uri="{FF2B5EF4-FFF2-40B4-BE49-F238E27FC236}">
                <a16:creationId xmlns:a16="http://schemas.microsoft.com/office/drawing/2014/main" id="{E72F4EF5-70B8-4D8C-AE87-55146AF5562D}"/>
              </a:ext>
            </a:extLst>
          </p:cNvPr>
          <p:cNvSpPr/>
          <p:nvPr/>
        </p:nvSpPr>
        <p:spPr>
          <a:xfrm>
            <a:off x="0" y="5372100"/>
            <a:ext cx="12192000" cy="457918"/>
          </a:xfrm>
          <a:prstGeom prst="round1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Good news - YOY increase of 16.9%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723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0" y="1188721"/>
            <a:ext cx="12192000" cy="4075610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prstClr val="white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225529" y="49988"/>
            <a:ext cx="8520600" cy="8708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r>
              <a:rPr lang="en-GB" sz="4400" b="1" i="1" dirty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TERM - GENDER</a:t>
            </a:r>
            <a:r>
              <a:rPr kumimoji="0" lang="en-GB" sz="4400" b="1" i="1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cs typeface="Arial"/>
                <a:sym typeface="Arial"/>
              </a:rPr>
              <a:t> LEVEL INSIGHTS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5290B55-FEC5-4CB5-8208-6D85B0D5EB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5893245"/>
              </p:ext>
            </p:extLst>
          </p:nvPr>
        </p:nvGraphicFramePr>
        <p:xfrm>
          <a:off x="225529" y="2341181"/>
          <a:ext cx="11775969" cy="167155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tableStyleId>{125E5076-3810-47DD-B79F-674D7AD40C01}</a:tableStyleId>
              </a:tblPr>
              <a:tblGrid>
                <a:gridCol w="2517671">
                  <a:extLst>
                    <a:ext uri="{9D8B030D-6E8A-4147-A177-3AD203B41FA5}">
                      <a16:colId xmlns:a16="http://schemas.microsoft.com/office/drawing/2014/main" val="2705389355"/>
                    </a:ext>
                  </a:extLst>
                </a:gridCol>
                <a:gridCol w="1590673">
                  <a:extLst>
                    <a:ext uri="{9D8B030D-6E8A-4147-A177-3AD203B41FA5}">
                      <a16:colId xmlns:a16="http://schemas.microsoft.com/office/drawing/2014/main" val="1497141998"/>
                    </a:ext>
                  </a:extLst>
                </a:gridCol>
                <a:gridCol w="1609725">
                  <a:extLst>
                    <a:ext uri="{9D8B030D-6E8A-4147-A177-3AD203B41FA5}">
                      <a16:colId xmlns:a16="http://schemas.microsoft.com/office/drawing/2014/main" val="3247651635"/>
                    </a:ext>
                  </a:extLst>
                </a:gridCol>
                <a:gridCol w="1590675">
                  <a:extLst>
                    <a:ext uri="{9D8B030D-6E8A-4147-A177-3AD203B41FA5}">
                      <a16:colId xmlns:a16="http://schemas.microsoft.com/office/drawing/2014/main" val="3055909531"/>
                    </a:ext>
                  </a:extLst>
                </a:gridCol>
                <a:gridCol w="1533525">
                  <a:extLst>
                    <a:ext uri="{9D8B030D-6E8A-4147-A177-3AD203B41FA5}">
                      <a16:colId xmlns:a16="http://schemas.microsoft.com/office/drawing/2014/main" val="659825862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4023130297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2252161390"/>
                    </a:ext>
                  </a:extLst>
                </a:gridCol>
              </a:tblGrid>
              <a:tr h="63523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YEAR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REGISTRATION RATE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FEMALE REGISTRATION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MALE REGISTRATION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WITHDRAWAL RATE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FEMALE WITHDRAWAL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MALE WITHDRAWAL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170877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B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38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39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31.6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9172334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J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62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60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/>
                        <a:t>62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29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628836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5A51884A-D5BC-4595-A4F3-9FC8963D062E}"/>
              </a:ext>
            </a:extLst>
          </p:cNvPr>
          <p:cNvSpPr/>
          <p:nvPr/>
        </p:nvSpPr>
        <p:spPr>
          <a:xfrm>
            <a:off x="2762250" y="3516182"/>
            <a:ext cx="4752975" cy="496553"/>
          </a:xfrm>
          <a:prstGeom prst="rect">
            <a:avLst/>
          </a:prstGeom>
          <a:noFill/>
          <a:ln w="57150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97CA8B-D906-4A26-9724-64E99110E76B}"/>
              </a:ext>
            </a:extLst>
          </p:cNvPr>
          <p:cNvSpPr/>
          <p:nvPr/>
        </p:nvSpPr>
        <p:spPr>
          <a:xfrm>
            <a:off x="7515225" y="3019221"/>
            <a:ext cx="4451246" cy="496553"/>
          </a:xfrm>
          <a:prstGeom prst="rect">
            <a:avLst/>
          </a:prstGeom>
          <a:noFill/>
          <a:ln w="57150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Single Corner Rounded 7">
            <a:extLst>
              <a:ext uri="{FF2B5EF4-FFF2-40B4-BE49-F238E27FC236}">
                <a16:creationId xmlns:a16="http://schemas.microsoft.com/office/drawing/2014/main" id="{55206AF5-47C3-489B-BD1E-4810120F7130}"/>
              </a:ext>
            </a:extLst>
          </p:cNvPr>
          <p:cNvSpPr/>
          <p:nvPr/>
        </p:nvSpPr>
        <p:spPr>
          <a:xfrm>
            <a:off x="0" y="5372100"/>
            <a:ext cx="12192000" cy="457918"/>
          </a:xfrm>
          <a:prstGeom prst="round1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October Blues here. Summer is a distraction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37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0" y="1188721"/>
            <a:ext cx="12192000" cy="4075610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prstClr val="white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238592" y="473738"/>
            <a:ext cx="8520600" cy="8708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r>
              <a:rPr lang="en-GB" sz="4400" b="1" i="1" dirty="0" smtClean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AGE-GROUPS GENDER</a:t>
            </a:r>
            <a:r>
              <a:rPr kumimoji="0" lang="en-GB" sz="4400" b="1" i="1" u="none" strike="noStrike" kern="1200" cap="none" spc="0" normalizeH="0" baseline="0" noProof="0" dirty="0" smtClean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cs typeface="Arial"/>
                <a:sym typeface="Arial"/>
              </a:rPr>
              <a:t> </a:t>
            </a:r>
            <a:r>
              <a:rPr kumimoji="0" lang="en-GB" sz="4400" b="1" i="1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cs typeface="Arial"/>
                <a:sym typeface="Arial"/>
              </a:rPr>
              <a:t>BASED INSIGHTS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5290B55-FEC5-4CB5-8208-6D85B0D5EB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99695"/>
              </p:ext>
            </p:extLst>
          </p:nvPr>
        </p:nvGraphicFramePr>
        <p:xfrm>
          <a:off x="2197204" y="1946116"/>
          <a:ext cx="7308744" cy="2965767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tableStyleId>{125E5076-3810-47DD-B79F-674D7AD40C01}</a:tableStyleId>
              </a:tblPr>
              <a:tblGrid>
                <a:gridCol w="2517671">
                  <a:extLst>
                    <a:ext uri="{9D8B030D-6E8A-4147-A177-3AD203B41FA5}">
                      <a16:colId xmlns:a16="http://schemas.microsoft.com/office/drawing/2014/main" val="2705389355"/>
                    </a:ext>
                  </a:extLst>
                </a:gridCol>
                <a:gridCol w="1590673">
                  <a:extLst>
                    <a:ext uri="{9D8B030D-6E8A-4147-A177-3AD203B41FA5}">
                      <a16:colId xmlns:a16="http://schemas.microsoft.com/office/drawing/2014/main" val="1497141998"/>
                    </a:ext>
                  </a:extLst>
                </a:gridCol>
                <a:gridCol w="1609725">
                  <a:extLst>
                    <a:ext uri="{9D8B030D-6E8A-4147-A177-3AD203B41FA5}">
                      <a16:colId xmlns:a16="http://schemas.microsoft.com/office/drawing/2014/main" val="3247651635"/>
                    </a:ext>
                  </a:extLst>
                </a:gridCol>
                <a:gridCol w="1590675">
                  <a:extLst>
                    <a:ext uri="{9D8B030D-6E8A-4147-A177-3AD203B41FA5}">
                      <a16:colId xmlns:a16="http://schemas.microsoft.com/office/drawing/2014/main" val="3055909531"/>
                    </a:ext>
                  </a:extLst>
                </a:gridCol>
              </a:tblGrid>
              <a:tr h="63523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GENDER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AGE GROUP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REGISTRATION RATE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WITHDRAWAL RATE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170877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FEMALE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0 – 35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/>
                        <a:t>68.7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31.1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9172334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FEMALE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35 – 55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31.1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27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5487349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FEMALE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&gt; = 55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0.2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0567632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0 – 35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/>
                        <a:t>71.7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1350314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35 – 55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27.2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618722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&gt; = 55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1.1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24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1183964"/>
                  </a:ext>
                </a:extLst>
              </a:tr>
            </a:tbl>
          </a:graphicData>
        </a:graphic>
      </p:graphicFrame>
      <p:sp>
        <p:nvSpPr>
          <p:cNvPr id="8" name="Rectangle: Single Corner Rounded 7">
            <a:extLst>
              <a:ext uri="{FF2B5EF4-FFF2-40B4-BE49-F238E27FC236}">
                <a16:creationId xmlns:a16="http://schemas.microsoft.com/office/drawing/2014/main" id="{B91ABD1D-F47B-4170-9744-0A38C322149A}"/>
              </a:ext>
            </a:extLst>
          </p:cNvPr>
          <p:cNvSpPr/>
          <p:nvPr/>
        </p:nvSpPr>
        <p:spPr>
          <a:xfrm>
            <a:off x="0" y="5372100"/>
            <a:ext cx="12192000" cy="457918"/>
          </a:xfrm>
          <a:prstGeom prst="round1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Young people are our super customers.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83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chemeClr val="bg1">
                <a:lumMod val="95000"/>
                <a:alpha val="35000"/>
              </a:schemeClr>
            </a:gs>
            <a:gs pos="100000">
              <a:srgbClr val="960400"/>
            </a:gs>
            <a:gs pos="1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Diagonal Corners Snipped 13">
            <a:extLst>
              <a:ext uri="{FF2B5EF4-FFF2-40B4-BE49-F238E27FC236}">
                <a16:creationId xmlns:a16="http://schemas.microsoft.com/office/drawing/2014/main" id="{5AEED908-1952-45C6-B34B-D425687CCD70}"/>
              </a:ext>
            </a:extLst>
          </p:cNvPr>
          <p:cNvSpPr/>
          <p:nvPr/>
        </p:nvSpPr>
        <p:spPr>
          <a:xfrm>
            <a:off x="0" y="1454409"/>
            <a:ext cx="12192000" cy="4075610"/>
          </a:xfrm>
          <a:prstGeom prst="snip2DiagRect">
            <a:avLst/>
          </a:prstGeom>
          <a:solidFill>
            <a:srgbClr val="960400">
              <a:alpha val="76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115000"/>
              </a:lnSpc>
              <a:spcAft>
                <a:spcPts val="1600"/>
              </a:spcAft>
              <a:buClr>
                <a:prstClr val="white"/>
              </a:buClr>
              <a:buSzPct val="100000"/>
              <a:buFont typeface="Arial" panose="020B0604020202020204" pitchFamily="34" charset="0"/>
              <a:buChar char="•"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pic>
        <p:nvPicPr>
          <p:cNvPr id="4" name="Picture 2" descr="Image result for acrobat reader png">
            <a:extLst>
              <a:ext uri="{FF2B5EF4-FFF2-40B4-BE49-F238E27FC236}">
                <a16:creationId xmlns:a16="http://schemas.microsoft.com/office/drawing/2014/main" id="{5084BC7C-BE9A-4A06-B39D-44A1B96F2F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50994">
            <a:off x="11416876" y="81408"/>
            <a:ext cx="693716" cy="693716"/>
          </a:xfrm>
          <a:prstGeom prst="rect">
            <a:avLst/>
          </a:prstGeom>
          <a:noFill/>
        </p:spPr>
      </p:pic>
      <p:sp>
        <p:nvSpPr>
          <p:cNvPr id="5" name="Shape 54">
            <a:extLst>
              <a:ext uri="{FF2B5EF4-FFF2-40B4-BE49-F238E27FC236}">
                <a16:creationId xmlns:a16="http://schemas.microsoft.com/office/drawing/2014/main" id="{3A8EC1AC-E6D1-4970-B95B-D69DA84C3A11}"/>
              </a:ext>
            </a:extLst>
          </p:cNvPr>
          <p:cNvSpPr txBox="1">
            <a:spLocks/>
          </p:cNvSpPr>
          <p:nvPr/>
        </p:nvSpPr>
        <p:spPr>
          <a:xfrm>
            <a:off x="263629" y="611963"/>
            <a:ext cx="8520600" cy="87085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3600">
                <a:solidFill>
                  <a:schemeClr val="dk1"/>
                </a:solidFill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prstClr val="black"/>
              </a:buClr>
              <a:buSzPct val="100000"/>
              <a:buFontTx/>
              <a:buNone/>
              <a:tabLst/>
              <a:defRPr/>
            </a:pPr>
            <a:r>
              <a:rPr lang="en-GB" sz="4400" b="1" i="1" dirty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/>
              </a:rPr>
              <a:t>COURSEWISE REGISTRATION AND WITHDRAWAL</a:t>
            </a:r>
            <a:r>
              <a:rPr kumimoji="0" lang="en-GB" sz="4400" b="1" i="1" u="none" strike="noStrike" kern="1200" cap="none" spc="0" normalizeH="0" baseline="0" noProof="0" dirty="0">
                <a:ln>
                  <a:solidFill>
                    <a:prstClr val="black"/>
                  </a:solidFill>
                </a:ln>
                <a:solidFill>
                  <a:srgbClr val="9604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cs typeface="Arial"/>
                <a:sym typeface="Arial"/>
              </a:rPr>
              <a:t> INSIGHTS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5290B55-FEC5-4CB5-8208-6D85B0D5EB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1223940"/>
              </p:ext>
            </p:extLst>
          </p:nvPr>
        </p:nvGraphicFramePr>
        <p:xfrm>
          <a:off x="2546131" y="1953550"/>
          <a:ext cx="7308744" cy="2965767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tableStyleId>{125E5076-3810-47DD-B79F-674D7AD40C01}</a:tableStyleId>
              </a:tblPr>
              <a:tblGrid>
                <a:gridCol w="2517671">
                  <a:extLst>
                    <a:ext uri="{9D8B030D-6E8A-4147-A177-3AD203B41FA5}">
                      <a16:colId xmlns:a16="http://schemas.microsoft.com/office/drawing/2014/main" val="2705389355"/>
                    </a:ext>
                  </a:extLst>
                </a:gridCol>
                <a:gridCol w="1590673">
                  <a:extLst>
                    <a:ext uri="{9D8B030D-6E8A-4147-A177-3AD203B41FA5}">
                      <a16:colId xmlns:a16="http://schemas.microsoft.com/office/drawing/2014/main" val="1497141998"/>
                    </a:ext>
                  </a:extLst>
                </a:gridCol>
                <a:gridCol w="1609725">
                  <a:extLst>
                    <a:ext uri="{9D8B030D-6E8A-4147-A177-3AD203B41FA5}">
                      <a16:colId xmlns:a16="http://schemas.microsoft.com/office/drawing/2014/main" val="3247651635"/>
                    </a:ext>
                  </a:extLst>
                </a:gridCol>
                <a:gridCol w="1590675">
                  <a:extLst>
                    <a:ext uri="{9D8B030D-6E8A-4147-A177-3AD203B41FA5}">
                      <a16:colId xmlns:a16="http://schemas.microsoft.com/office/drawing/2014/main" val="3055909531"/>
                    </a:ext>
                  </a:extLst>
                </a:gridCol>
              </a:tblGrid>
              <a:tr h="63523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GENDER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COURSE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REGISTRATION RATE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WITHDRAWAL RATE</a:t>
                      </a:r>
                    </a:p>
                  </a:txBody>
                  <a:tcPr anchor="ctr"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1170877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FEMALE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BBB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/>
                        <a:t>47.4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31.1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9172334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FEMALE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AAA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/>
                        <a:t>2.1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27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5487349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FEMALE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GGG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 dirty="0"/>
                        <a:t>13.8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/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1350314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FFF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/>
                        <a:t>35.5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618722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AAA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/>
                        <a:t>2.4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13.5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1183964"/>
                  </a:ext>
                </a:extLst>
              </a:tr>
              <a:tr h="388422"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MALE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CCC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dirty="0"/>
                        <a:t>18.6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04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/>
                        <a:t>43.5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714914"/>
                  </a:ext>
                </a:extLst>
              </a:tr>
            </a:tbl>
          </a:graphicData>
        </a:graphic>
      </p:graphicFrame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04D5F2BB-314D-4518-97CE-DF7E380EC14D}"/>
              </a:ext>
            </a:extLst>
          </p:cNvPr>
          <p:cNvSpPr/>
          <p:nvPr/>
        </p:nvSpPr>
        <p:spPr>
          <a:xfrm>
            <a:off x="0" y="6000750"/>
            <a:ext cx="12192000" cy="457918"/>
          </a:xfrm>
          <a:prstGeom prst="round1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Course popularity and withdrawal varies as per Gender. Lowest registration is course AAA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53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960400">
            <a:alpha val="76000"/>
          </a:srgbClr>
        </a:soli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marL="342900" indent="-342900">
          <a:lnSpc>
            <a:spcPct val="115000"/>
          </a:lnSpc>
          <a:spcAft>
            <a:spcPts val="1600"/>
          </a:spcAft>
          <a:buClr>
            <a:schemeClr val="bg1"/>
          </a:buClr>
          <a:buSzPct val="100000"/>
          <a:buFont typeface="Arial" panose="020B0604020202020204" pitchFamily="34" charset="0"/>
          <a:buChar char="•"/>
          <a:defRPr sz="2000" kern="0" dirty="0">
            <a:solidFill>
              <a:schemeClr val="bg1"/>
            </a:solidFill>
            <a:latin typeface="Arial"/>
            <a:cs typeface="Arial"/>
            <a:sym typeface="Arial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521</Words>
  <Application>Microsoft Office PowerPoint</Application>
  <PresentationFormat>Widescreen</PresentationFormat>
  <Paragraphs>225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Simple Light</vt:lpstr>
      <vt:lpstr>  OULAD OBSERVATION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OULAD observations</dc:title>
  <dc:creator>Vibhore Agarwal (Affine Inc)</dc:creator>
  <cp:lastModifiedBy>Windows User</cp:lastModifiedBy>
  <cp:revision>65</cp:revision>
  <dcterms:created xsi:type="dcterms:W3CDTF">2017-11-03T06:24:11Z</dcterms:created>
  <dcterms:modified xsi:type="dcterms:W3CDTF">2017-11-04T01:29:41Z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v-vibhoa@microsoft.com</vt:lpwstr>
  </property>
  <property fmtid="{D5CDD505-2E9C-101B-9397-08002B2CF9AE}" pid="5" name="MSIP_Label_f42aa342-8706-4288-bd11-ebb85995028c_SetDate">
    <vt:lpwstr>2017-11-03T07:22:39.9772534Z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